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3"/>
  </p:notesMasterIdLst>
  <p:sldIdLst>
    <p:sldId id="328" r:id="rId2"/>
    <p:sldId id="299" r:id="rId3"/>
    <p:sldId id="300" r:id="rId4"/>
    <p:sldId id="302" r:id="rId5"/>
    <p:sldId id="303" r:id="rId6"/>
    <p:sldId id="304" r:id="rId7"/>
    <p:sldId id="306" r:id="rId8"/>
    <p:sldId id="310" r:id="rId9"/>
    <p:sldId id="311" r:id="rId10"/>
    <p:sldId id="313" r:id="rId11"/>
    <p:sldId id="314" r:id="rId12"/>
    <p:sldId id="330" r:id="rId13"/>
    <p:sldId id="316" r:id="rId14"/>
    <p:sldId id="317" r:id="rId15"/>
    <p:sldId id="320" r:id="rId16"/>
    <p:sldId id="321" r:id="rId17"/>
    <p:sldId id="323" r:id="rId18"/>
    <p:sldId id="324" r:id="rId19"/>
    <p:sldId id="325" r:id="rId20"/>
    <p:sldId id="326" r:id="rId21"/>
    <p:sldId id="32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751"/>
    <a:srgbClr val="465B10"/>
    <a:srgbClr val="B7D8EB"/>
    <a:srgbClr val="EECA5C"/>
    <a:srgbClr val="FFFFCC"/>
    <a:srgbClr val="FF0000"/>
    <a:srgbClr val="3333FF"/>
    <a:srgbClr val="1E2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2" autoAdjust="0"/>
    <p:restoredTop sz="94660" autoAdjust="0"/>
  </p:normalViewPr>
  <p:slideViewPr>
    <p:cSldViewPr>
      <p:cViewPr varScale="1">
        <p:scale>
          <a:sx n="109" d="100"/>
          <a:sy n="109" d="100"/>
        </p:scale>
        <p:origin x="1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277523F-28EA-44C4-81ED-395BB3EFDF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8521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6839662-1738-40A3-9B2A-B27CDA728687}" type="slidenum">
              <a:rPr lang="en-US" altLang="en-US">
                <a:cs typeface="Arial" charset="0"/>
              </a:rPr>
              <a:pPr/>
              <a:t>2</a:t>
            </a:fld>
            <a:endParaRPr lang="en-US" altLang="en-US">
              <a:cs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2524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9AD4BAC-6C59-4695-8E7A-0016718F5AAD}" type="slidenum">
              <a:rPr lang="en-US" altLang="en-US">
                <a:cs typeface="Arial" charset="0"/>
              </a:rPr>
              <a:pPr/>
              <a:t>3</a:t>
            </a:fld>
            <a:endParaRPr lang="en-US" altLang="en-US"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95643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E8FCBBD-8D6D-4E01-B4B9-259909A07176}" type="slidenum">
              <a:rPr lang="en-US" altLang="en-US">
                <a:cs typeface="Arial" charset="0"/>
              </a:rPr>
              <a:pPr/>
              <a:t>4</a:t>
            </a:fld>
            <a:endParaRPr lang="en-US" altLang="en-US">
              <a:cs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4701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8A888FB-84DF-41B1-B9C6-98847F094DDE}" type="slidenum">
              <a:rPr lang="en-US" altLang="en-US">
                <a:cs typeface="Arial" charset="0"/>
              </a:rPr>
              <a:pPr/>
              <a:t>5</a:t>
            </a:fld>
            <a:endParaRPr lang="en-US" altLang="en-US"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10816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7FDCC7-0FCD-4B16-A361-6A70F18931A7}" type="slidenum">
              <a:rPr lang="en-US" altLang="en-US">
                <a:cs typeface="Arial" charset="0"/>
              </a:rPr>
              <a:pPr/>
              <a:t>6</a:t>
            </a:fld>
            <a:endParaRPr lang="en-US" altLang="en-US">
              <a:cs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87302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77562A4-49C4-4259-9E02-E6307C573B76}" type="slidenum">
              <a:rPr lang="en-US" altLang="en-US">
                <a:cs typeface="Arial" charset="0"/>
              </a:rPr>
              <a:pPr/>
              <a:t>7</a:t>
            </a:fld>
            <a:endParaRPr lang="en-US" altLang="en-US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Insert figure 4.3</a:t>
            </a:r>
          </a:p>
        </p:txBody>
      </p:sp>
    </p:spTree>
    <p:extLst>
      <p:ext uri="{BB962C8B-B14F-4D97-AF65-F5344CB8AC3E}">
        <p14:creationId xmlns:p14="http://schemas.microsoft.com/office/powerpoint/2010/main" val="1283494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F2183A9-71FB-4CC2-A557-B032B6A075E3}" type="slidenum">
              <a:rPr lang="en-US" altLang="en-US">
                <a:cs typeface="Arial" charset="0"/>
              </a:rPr>
              <a:pPr/>
              <a:t>8</a:t>
            </a:fld>
            <a:endParaRPr lang="en-US" altLang="en-US">
              <a:cs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1618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C0FFE79-5BA0-4673-A724-7C8F225B36D0}" type="slidenum">
              <a:rPr lang="en-US" altLang="en-US">
                <a:cs typeface="Arial" charset="0"/>
              </a:rPr>
              <a:pPr/>
              <a:t>9</a:t>
            </a:fld>
            <a:endParaRPr lang="en-US" altLang="en-US">
              <a:cs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3318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7272EA3-6342-4EDE-8761-8E2A920ED814}" type="slidenum">
              <a:rPr lang="en-US" altLang="en-US">
                <a:cs typeface="Arial" charset="0"/>
              </a:rPr>
              <a:pPr/>
              <a:t>10</a:t>
            </a:fld>
            <a:endParaRPr lang="en-US" altLang="en-US">
              <a:cs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96838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45BB447-27C3-473D-9131-37065129C44F}" type="slidenum">
              <a:rPr lang="en-US" altLang="en-US">
                <a:cs typeface="Arial" charset="0"/>
              </a:rPr>
              <a:pPr/>
              <a:t>11</a:t>
            </a:fld>
            <a:endParaRPr lang="en-US" altLang="en-US">
              <a:cs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17189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3331472-5C4C-4F05-A165-D4FE3E1D03A8}" type="slidenum">
              <a:rPr lang="en-US" altLang="en-US">
                <a:cs typeface="Arial" charset="0"/>
              </a:rPr>
              <a:pPr/>
              <a:t>13</a:t>
            </a:fld>
            <a:endParaRPr lang="en-US" altLang="en-US">
              <a:cs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11633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D2FDA7-1BA5-4FBC-9086-3878C5CDD733}" type="slidenum">
              <a:rPr lang="en-US" altLang="en-US">
                <a:cs typeface="Arial" charset="0"/>
              </a:rPr>
              <a:pPr/>
              <a:t>14</a:t>
            </a:fld>
            <a:endParaRPr lang="en-US" altLang="en-US">
              <a:cs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36812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7D7A24A-56CC-49F6-A9A8-CA741FC8C865}" type="slidenum">
              <a:rPr lang="en-US" altLang="en-US">
                <a:cs typeface="Arial" charset="0"/>
              </a:rPr>
              <a:pPr/>
              <a:t>15</a:t>
            </a:fld>
            <a:endParaRPr lang="en-US" altLang="en-US">
              <a:cs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35489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042ADB4-4945-4187-AD12-C79AAF671EF8}" type="slidenum">
              <a:rPr lang="en-US" altLang="en-US">
                <a:cs typeface="Arial" charset="0"/>
              </a:rPr>
              <a:pPr/>
              <a:t>16</a:t>
            </a:fld>
            <a:endParaRPr lang="en-US" altLang="en-US">
              <a:cs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36264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1B7429F-3A39-420A-A9B5-4D7C3A74E715}" type="slidenum">
              <a:rPr lang="en-US" altLang="en-US">
                <a:cs typeface="Arial" charset="0"/>
              </a:rPr>
              <a:pPr/>
              <a:t>17</a:t>
            </a:fld>
            <a:endParaRPr lang="en-US" altLang="en-US">
              <a:cs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62587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D48B209-F3E6-42CA-8B93-B96CD8B86BE3}" type="slidenum">
              <a:rPr lang="en-US" altLang="en-US">
                <a:cs typeface="Arial" charset="0"/>
              </a:rPr>
              <a:pPr/>
              <a:t>18</a:t>
            </a:fld>
            <a:endParaRPr lang="en-US" altLang="en-US">
              <a:cs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12174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D54D52A-CD3A-42A6-A6E6-E399494958FA}" type="slidenum">
              <a:rPr lang="en-US" altLang="en-US">
                <a:cs typeface="Arial" charset="0"/>
              </a:rPr>
              <a:pPr/>
              <a:t>19</a:t>
            </a:fld>
            <a:endParaRPr lang="en-US" altLang="en-US">
              <a:cs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6282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27E4297-82B7-4332-B86B-8FC216B47839}" type="slidenum">
              <a:rPr lang="en-US" altLang="en-US">
                <a:cs typeface="Arial" charset="0"/>
              </a:rPr>
              <a:pPr/>
              <a:t>20</a:t>
            </a:fld>
            <a:endParaRPr lang="en-US" altLang="en-US">
              <a:cs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38111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A46F27F-A90E-47FA-9264-D526136D1897}" type="slidenum">
              <a:rPr lang="en-US" altLang="en-US">
                <a:cs typeface="Arial" charset="0"/>
              </a:rPr>
              <a:pPr/>
              <a:t>21</a:t>
            </a:fld>
            <a:endParaRPr lang="en-US" altLang="en-US">
              <a:cs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9809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1E2B17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rgbClr val="1E2B17"/>
              </a:solidFill>
              <a:ln w="9525">
                <a:solidFill>
                  <a:srgbClr val="1E2B17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1E2B17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rgbClr val="1E2B17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rgbClr val="1E2B17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rgbClr val="1E2B17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2895600" y="6629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en-US" sz="1000"/>
              <a:t>© 2012 South-Western, a part of Cengage Learning</a:t>
            </a:r>
          </a:p>
          <a:p>
            <a:pPr algn="ctr"/>
            <a:endParaRPr lang="en-US" altLang="en-US" sz="1000"/>
          </a:p>
        </p:txBody>
      </p:sp>
      <p:sp>
        <p:nvSpPr>
          <p:cNvPr id="86221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6222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>
                <a:solidFill>
                  <a:srgbClr val="1E2B17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CEC000-5284-4B2C-8B65-367FF8B139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F3560-5B92-4E94-A99A-F106BA5CA2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C8AB1-3B67-4179-B28A-3303E0D696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0AAC8-8C6D-4F6C-9951-B567EB3750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07E60-6A03-4AC7-A86E-04E163D785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01763-3FA4-4852-9679-F866216B31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0FA53-D6F5-4FC2-9711-76BFB35E90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2516-2FED-4D97-8316-8F0238CFB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AD43B-94D2-4653-BB36-3D1C177032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0F3EA-A202-431A-A0DA-085D4AA188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84A29-BFE3-4CEC-85CE-E577480C0A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6119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6119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6119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cs typeface="+mn-cs"/>
              </a:defRPr>
            </a:lvl1pPr>
          </a:lstStyle>
          <a:p>
            <a:pPr>
              <a:defRPr/>
            </a:pPr>
            <a:fld id="{B18071C1-0602-4CF2-8D64-D822ACC66F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rgbClr val="1E2B1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2895600" y="6629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en-US" sz="1000"/>
              <a:t>© 2012 South-Western, a part of Cengage Learning</a:t>
            </a:r>
          </a:p>
          <a:p>
            <a:pPr algn="ctr"/>
            <a:endParaRPr lang="en-US" altLang="en-US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1E2B17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48200" y="4038600"/>
            <a:ext cx="4279900" cy="9683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z="3600" smtClean="0">
                <a:latin typeface="Bookman Old Style" pitchFamily="18" charset="0"/>
              </a:rPr>
              <a:t>Building Competitive Advantage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2895600"/>
            <a:ext cx="3733800" cy="64135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Bookman Old Style" pitchFamily="18" charset="0"/>
              </a:rPr>
              <a:t>Chapter 4</a:t>
            </a:r>
          </a:p>
        </p:txBody>
      </p:sp>
      <p:pic>
        <p:nvPicPr>
          <p:cNvPr id="3076" name="Picture 4" descr="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76400"/>
            <a:ext cx="3043238" cy="3819525"/>
          </a:xfrm>
          <a:prstGeom prst="rect">
            <a:avLst/>
          </a:prstGeom>
          <a:noFill/>
          <a:ln w="38100">
            <a:solidFill>
              <a:srgbClr val="BBA16D"/>
            </a:solidFill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76400" y="0"/>
            <a:ext cx="7086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3200" b="1">
                <a:solidFill>
                  <a:srgbClr val="A14817"/>
                </a:solidFill>
                <a:latin typeface="Times New Roman" pitchFamily="18" charset="0"/>
              </a:rPr>
              <a:t>Essentials of Strategic Management, 3/e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752600" y="609600"/>
            <a:ext cx="434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A14817"/>
                </a:solidFill>
                <a:latin typeface="Blue Highway" pitchFamily="2" charset="0"/>
              </a:rPr>
              <a:t>Charles W.L. Hill | Gareth R. Jones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Success and Strategy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Within an industry some companies outperform others.</a:t>
            </a:r>
          </a:p>
          <a:p>
            <a:pPr eaLnBrk="1" hangingPunct="1"/>
            <a:r>
              <a:rPr lang="en-US" altLang="en-US" smtClean="0"/>
              <a:t>What is the basis of their competitive advantage?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Competitive Advantage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Occurs when a company’s profitability is greater than the industry’s average profitability</a:t>
            </a:r>
          </a:p>
          <a:p>
            <a:pPr eaLnBrk="1" hangingPunct="1"/>
            <a:r>
              <a:rPr lang="en-US" altLang="en-US" smtClean="0"/>
              <a:t>Competitive advantage over several years is considered </a:t>
            </a:r>
            <a:r>
              <a:rPr lang="en-US" altLang="en-US" b="1" i="1" smtClean="0"/>
              <a:t>Sustained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Company Profitability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Two basic conditions: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u="sng" smtClean="0"/>
              <a:t>Amount of Value</a:t>
            </a:r>
            <a:r>
              <a:rPr lang="en-US" altLang="en-US" smtClean="0"/>
              <a:t> that customers place on a good or service</a:t>
            </a:r>
          </a:p>
          <a:p>
            <a:pPr marL="798513" lvl="1" indent="-333375" eaLnBrk="1" hangingPunct="1"/>
            <a:r>
              <a:rPr lang="en-US" altLang="en-US" sz="2400" smtClean="0"/>
              <a:t>Value creation is at the heart of competitive advantage</a:t>
            </a:r>
          </a:p>
          <a:p>
            <a:pPr marL="798513" lvl="1" indent="-333375" eaLnBrk="1" hangingPunct="1"/>
            <a:r>
              <a:rPr lang="en-US" altLang="en-US" sz="2400" smtClean="0"/>
              <a:t>The greater the value customers place on a product, the more the company can charge.</a:t>
            </a:r>
          </a:p>
          <a:p>
            <a:pPr marL="798513" lvl="1" indent="-333375" eaLnBrk="1" hangingPunct="1"/>
            <a:r>
              <a:rPr lang="en-US" altLang="en-US" sz="2400" smtClean="0"/>
              <a:t>A product’s price is usually less than the value placed on it by the average customer. </a:t>
            </a:r>
          </a:p>
          <a:p>
            <a:pPr marL="798513" lvl="1" indent="-333375" eaLnBrk="1" hangingPunct="1"/>
            <a:r>
              <a:rPr lang="en-US" altLang="en-US" sz="2400" smtClean="0"/>
              <a:t>This causes customers to capture consumer surplus.</a:t>
            </a:r>
            <a:endParaRPr lang="en-US" altLang="en-US" sz="2400" u="sng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Company Profitability (cont’d)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company’s </a:t>
            </a:r>
            <a:r>
              <a:rPr lang="en-US" altLang="en-US" u="sng" smtClean="0"/>
              <a:t>cost of production</a:t>
            </a:r>
          </a:p>
          <a:p>
            <a:pPr marL="795338" lvl="1" indent="-338138" eaLnBrk="1" hangingPunct="1"/>
            <a:r>
              <a:rPr lang="en-US" altLang="en-US" smtClean="0"/>
              <a:t>A company will look for ways to increase productivity of capital and labor through:</a:t>
            </a:r>
          </a:p>
          <a:p>
            <a:pPr marL="1146175" lvl="2" indent="-246063" eaLnBrk="1" hangingPunct="1"/>
            <a:r>
              <a:rPr lang="en-US" altLang="en-US" smtClean="0"/>
              <a:t>Economies of Scale</a:t>
            </a:r>
          </a:p>
          <a:p>
            <a:pPr marL="1146175" lvl="2" indent="-246063" eaLnBrk="1" hangingPunct="1"/>
            <a:r>
              <a:rPr lang="en-US" altLang="en-US" smtClean="0"/>
              <a:t>Spread fixed cost over large product volume</a:t>
            </a:r>
          </a:p>
          <a:p>
            <a:pPr marL="1146175" lvl="2" indent="-246063" eaLnBrk="1" hangingPunct="1"/>
            <a:r>
              <a:rPr lang="en-US" altLang="en-US" smtClean="0"/>
              <a:t>Greater division of labor and specialization</a:t>
            </a:r>
          </a:p>
          <a:p>
            <a:pPr marL="795338" lvl="1" indent="-338138" eaLnBrk="1" hangingPunct="1"/>
            <a:endParaRPr lang="en-US" alt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z="3800" smtClean="0"/>
              <a:t>Two Basic Strategies </a:t>
            </a:r>
            <a:br>
              <a:rPr lang="en-US" altLang="en-US" sz="3800" smtClean="0"/>
            </a:br>
            <a:r>
              <a:rPr lang="en-US" altLang="en-US" sz="3800" smtClean="0"/>
              <a:t>for Creating Value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u="sng" smtClean="0"/>
              <a:t>Low Cost-</a:t>
            </a:r>
            <a:r>
              <a:rPr lang="en-US" altLang="en-US" smtClean="0"/>
              <a:t> Drive down cost structure</a:t>
            </a:r>
          </a:p>
          <a:p>
            <a:pPr eaLnBrk="1" hangingPunct="1"/>
            <a:r>
              <a:rPr lang="en-US" altLang="en-US" u="sng" smtClean="0"/>
              <a:t>Differentiation</a:t>
            </a:r>
            <a:r>
              <a:rPr lang="en-US" altLang="en-US" smtClean="0"/>
              <a:t>- Consumers value the product and are willing to pay a premium price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Building Competitive Advantage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defTabSz="855663" eaLnBrk="1" hangingPunct="1"/>
            <a:r>
              <a:rPr lang="en-US" altLang="en-US" smtClean="0"/>
              <a:t>Four Factors:</a:t>
            </a:r>
          </a:p>
          <a:p>
            <a:pPr marL="798513" lvl="1" indent="-341313" defTabSz="855663" eaLnBrk="1" hangingPunct="1"/>
            <a:r>
              <a:rPr lang="en-US" altLang="en-US" smtClean="0"/>
              <a:t>Efficiency</a:t>
            </a:r>
          </a:p>
          <a:p>
            <a:pPr marL="798513" lvl="1" indent="-341313" defTabSz="855663" eaLnBrk="1" hangingPunct="1"/>
            <a:r>
              <a:rPr lang="en-US" altLang="en-US" smtClean="0"/>
              <a:t>Quality</a:t>
            </a:r>
          </a:p>
          <a:p>
            <a:pPr marL="798513" lvl="1" indent="-341313" defTabSz="855663" eaLnBrk="1" hangingPunct="1"/>
            <a:r>
              <a:rPr lang="en-US" altLang="en-US" smtClean="0"/>
              <a:t>Innovation</a:t>
            </a:r>
          </a:p>
          <a:p>
            <a:pPr marL="798513" lvl="1" indent="-341313" defTabSz="855663" eaLnBrk="1" hangingPunct="1"/>
            <a:r>
              <a:rPr lang="en-US" altLang="en-US" smtClean="0"/>
              <a:t>Customer Responsiveness</a:t>
            </a:r>
          </a:p>
          <a:p>
            <a:pPr defTabSz="855663" eaLnBrk="1" hangingPunct="1"/>
            <a:r>
              <a:rPr lang="en-US" altLang="en-US" smtClean="0"/>
              <a:t>These are the generic building blocks of competitive advantage that any company in any industry can adopt.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Efficiency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Efficiency = outputs/inputs</a:t>
            </a:r>
          </a:p>
          <a:p>
            <a:pPr eaLnBrk="1" hangingPunct="1"/>
            <a:r>
              <a:rPr lang="en-US" altLang="en-US" smtClean="0"/>
              <a:t>Employee Productivity: output per employee</a:t>
            </a:r>
          </a:p>
          <a:p>
            <a:pPr eaLnBrk="1" hangingPunct="1"/>
            <a:r>
              <a:rPr lang="en-US" altLang="en-US" smtClean="0"/>
              <a:t>Capital Productivity: Output per unit of investment capital</a:t>
            </a:r>
          </a:p>
          <a:p>
            <a:pPr eaLnBrk="1" hangingPunct="1"/>
            <a:r>
              <a:rPr lang="en-US" altLang="en-US" smtClean="0"/>
              <a:t>High Productivity = greater efficiency and low costs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Quality as Excellence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u="sng" smtClean="0"/>
              <a:t>Superior Quality</a:t>
            </a:r>
            <a:r>
              <a:rPr lang="en-US" altLang="en-US" smtClean="0"/>
              <a:t>: customers perceive attributes of a product to be better than rival’s attributes, including:</a:t>
            </a:r>
          </a:p>
          <a:p>
            <a:pPr marL="798513" lvl="1" indent="-341313" eaLnBrk="1" hangingPunct="1"/>
            <a:r>
              <a:rPr lang="en-US" altLang="en-US" sz="2400" smtClean="0"/>
              <a:t>Design</a:t>
            </a:r>
          </a:p>
          <a:p>
            <a:pPr marL="798513" lvl="1" indent="-341313" eaLnBrk="1" hangingPunct="1"/>
            <a:r>
              <a:rPr lang="en-US" altLang="en-US" sz="2400" smtClean="0"/>
              <a:t>Style</a:t>
            </a:r>
          </a:p>
          <a:p>
            <a:pPr marL="798513" lvl="1" indent="-341313" eaLnBrk="1" hangingPunct="1"/>
            <a:r>
              <a:rPr lang="en-US" altLang="en-US" sz="2400" smtClean="0"/>
              <a:t>Aesthetic appeal</a:t>
            </a:r>
          </a:p>
          <a:p>
            <a:pPr marL="798513" lvl="1" indent="-341313" eaLnBrk="1" hangingPunct="1"/>
            <a:r>
              <a:rPr lang="en-US" altLang="en-US" sz="2400" smtClean="0"/>
              <a:t>Features and functions</a:t>
            </a:r>
          </a:p>
          <a:p>
            <a:pPr marL="798513" lvl="1" indent="-341313" eaLnBrk="1" hangingPunct="1"/>
            <a:r>
              <a:rPr lang="en-US" altLang="en-US" sz="2400" smtClean="0"/>
              <a:t>Level of service that comes with the product</a:t>
            </a:r>
          </a:p>
          <a:p>
            <a:pPr eaLnBrk="1" hangingPunct="1"/>
            <a:r>
              <a:rPr lang="en-US" altLang="en-US" u="sng" smtClean="0"/>
              <a:t>Excellence</a:t>
            </a:r>
            <a:r>
              <a:rPr lang="en-US" altLang="en-US" smtClean="0"/>
              <a:t>: when excellence is built into product offering, consumers have to pay more to own or consume the product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Quality as Reliability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A product is reliable if it:</a:t>
            </a:r>
          </a:p>
          <a:p>
            <a:pPr marL="798513" lvl="1" indent="-341313" eaLnBrk="1" hangingPunct="1"/>
            <a:r>
              <a:rPr lang="en-US" altLang="en-US" smtClean="0"/>
              <a:t>Consistently does the job it was designed for</a:t>
            </a:r>
          </a:p>
          <a:p>
            <a:pPr marL="798513" lvl="1" indent="-341313" eaLnBrk="1" hangingPunct="1"/>
            <a:r>
              <a:rPr lang="en-US" altLang="en-US" smtClean="0"/>
              <a:t>Does the job well</a:t>
            </a:r>
          </a:p>
          <a:p>
            <a:pPr marL="798513" lvl="1" indent="-341313" eaLnBrk="1" hangingPunct="1"/>
            <a:r>
              <a:rPr lang="en-US" altLang="en-US" smtClean="0"/>
              <a:t>Rarely, if ever, breaks down</a:t>
            </a:r>
          </a:p>
          <a:p>
            <a:pPr eaLnBrk="1" hangingPunct="1"/>
            <a:r>
              <a:rPr lang="en-US" altLang="en-US" smtClean="0"/>
              <a:t>Less time is spent of defective products and fixing mistakes</a:t>
            </a:r>
          </a:p>
          <a:p>
            <a:pPr eaLnBrk="1" hangingPunct="1"/>
            <a:r>
              <a:rPr lang="en-US" altLang="en-US" smtClean="0"/>
              <a:t>Reliability increases the value a consumer gets from the product and increases the price that the company can charge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Innovation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act of creating new products or processes</a:t>
            </a:r>
          </a:p>
          <a:p>
            <a:pPr marL="798513" lvl="1" indent="-341313" eaLnBrk="1" hangingPunct="1"/>
            <a:r>
              <a:rPr lang="en-US" altLang="en-US" sz="2400" smtClean="0"/>
              <a:t>Innovations give a company something </a:t>
            </a:r>
            <a:r>
              <a:rPr lang="en-US" altLang="en-US" sz="2400" i="1" smtClean="0"/>
              <a:t>unique</a:t>
            </a:r>
            <a:r>
              <a:rPr lang="en-US" altLang="en-US" sz="2400" smtClean="0"/>
              <a:t> that their competitors lack</a:t>
            </a:r>
          </a:p>
          <a:p>
            <a:pPr marL="798513" lvl="1" indent="-341313" eaLnBrk="1" hangingPunct="1"/>
            <a:r>
              <a:rPr lang="en-US" altLang="en-US" sz="2400" smtClean="0"/>
              <a:t>In the long run, innovation is perhaps the most important part of competitive advantage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Innovation (cont’d)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u="sng" smtClean="0"/>
              <a:t>Product Innovation-</a:t>
            </a:r>
            <a:r>
              <a:rPr lang="en-US" altLang="en-US" smtClean="0"/>
              <a:t> The development of products that are new to the world or have superior attributes to existing products.</a:t>
            </a:r>
            <a:endParaRPr lang="en-US" altLang="en-US" u="sng" smtClean="0"/>
          </a:p>
          <a:p>
            <a:pPr eaLnBrk="1" hangingPunct="1"/>
            <a:r>
              <a:rPr lang="en-US" altLang="en-US" u="sng" smtClean="0"/>
              <a:t>Process Innovation</a:t>
            </a:r>
            <a:r>
              <a:rPr lang="en-US" altLang="en-US" smtClean="0"/>
              <a:t>-The development of a new process for producing products and delivering them.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Customer Responsiveness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If a customer’s need is satisfied better by a certain product, the customer will attribute more value to the product.</a:t>
            </a:r>
          </a:p>
          <a:p>
            <a:pPr eaLnBrk="1" hangingPunct="1"/>
            <a:r>
              <a:rPr lang="en-US" altLang="en-US" smtClean="0"/>
              <a:t>More value creates a differentiation and ultimately a competitive advantage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The Value Chain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Idea that a company is a chain of activities for transforming inputs into outputs that customers value</a:t>
            </a:r>
          </a:p>
          <a:p>
            <a:pPr eaLnBrk="1" hangingPunct="1"/>
            <a:r>
              <a:rPr lang="en-US" altLang="en-US" smtClean="0"/>
              <a:t>Consists of </a:t>
            </a:r>
            <a:r>
              <a:rPr lang="en-US" altLang="en-US" i="1" smtClean="0"/>
              <a:t>primary</a:t>
            </a:r>
            <a:r>
              <a:rPr lang="en-US" altLang="en-US" smtClean="0"/>
              <a:t> and </a:t>
            </a:r>
            <a:r>
              <a:rPr lang="en-US" altLang="en-US" i="1" smtClean="0"/>
              <a:t>support</a:t>
            </a:r>
            <a:r>
              <a:rPr lang="en-US" altLang="en-US" smtClean="0"/>
              <a:t> activities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Primary Activities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Research and Development</a:t>
            </a:r>
          </a:p>
          <a:p>
            <a:pPr eaLnBrk="1" hangingPunct="1"/>
            <a:r>
              <a:rPr lang="en-US" altLang="en-US" smtClean="0"/>
              <a:t>Production</a:t>
            </a:r>
          </a:p>
          <a:p>
            <a:pPr eaLnBrk="1" hangingPunct="1"/>
            <a:r>
              <a:rPr lang="en-US" altLang="en-US" smtClean="0"/>
              <a:t>Marketing and Sales</a:t>
            </a:r>
          </a:p>
          <a:p>
            <a:pPr eaLnBrk="1" hangingPunct="1"/>
            <a:r>
              <a:rPr lang="en-US" altLang="en-US" smtClean="0"/>
              <a:t>Customer Service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Support Activities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Provide inputs for primary activities</a:t>
            </a:r>
          </a:p>
          <a:p>
            <a:pPr marL="798513" lvl="1" indent="-341313" eaLnBrk="1" hangingPunct="1"/>
            <a:r>
              <a:rPr lang="en-US" altLang="en-US" smtClean="0"/>
              <a:t>Material Management (logistics)</a:t>
            </a:r>
          </a:p>
          <a:p>
            <a:pPr marL="798513" lvl="1" indent="-341313" eaLnBrk="1" hangingPunct="1"/>
            <a:r>
              <a:rPr lang="en-US" altLang="en-US" smtClean="0"/>
              <a:t>Human Resources</a:t>
            </a:r>
          </a:p>
          <a:p>
            <a:pPr marL="798513" lvl="1" indent="-341313" eaLnBrk="1" hangingPunct="1"/>
            <a:r>
              <a:rPr lang="en-US" altLang="en-US" smtClean="0"/>
              <a:t>Information Systems</a:t>
            </a:r>
          </a:p>
          <a:p>
            <a:pPr marL="798513" lvl="1" indent="-341313" eaLnBrk="1" hangingPunct="1"/>
            <a:r>
              <a:rPr lang="en-US" altLang="en-US" smtClean="0"/>
              <a:t>Company Infrastructure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Functional Level Strategies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Managers pursue improvement in business functions by:</a:t>
            </a:r>
          </a:p>
          <a:p>
            <a:pPr marL="798513" lvl="1" indent="-341313" eaLnBrk="1" hangingPunct="1"/>
            <a:r>
              <a:rPr lang="en-US" altLang="en-US" smtClean="0"/>
              <a:t>Increasing efficiency</a:t>
            </a:r>
          </a:p>
          <a:p>
            <a:pPr marL="798513" lvl="1" indent="-341313" eaLnBrk="1" hangingPunct="1"/>
            <a:r>
              <a:rPr lang="en-US" altLang="en-US" smtClean="0"/>
              <a:t>Increasing quality</a:t>
            </a:r>
          </a:p>
          <a:p>
            <a:pPr marL="798513" lvl="1" indent="-341313" eaLnBrk="1" hangingPunct="1"/>
            <a:r>
              <a:rPr lang="en-US" altLang="en-US" smtClean="0"/>
              <a:t>Increasing innovation</a:t>
            </a:r>
          </a:p>
          <a:p>
            <a:pPr marL="798513" lvl="1" indent="-341313" eaLnBrk="1" hangingPunct="1"/>
            <a:r>
              <a:rPr lang="en-US" altLang="en-US" smtClean="0"/>
              <a:t>Achieving superior customer responsiveness</a:t>
            </a:r>
          </a:p>
          <a:p>
            <a:pPr marL="798513" lvl="1" indent="-341313" eaLnBrk="1" hangingPunct="1"/>
            <a:endParaRPr lang="en-US" alt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Distinctive Competencies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A unique firm-specific strength that allows a company to better </a:t>
            </a:r>
            <a:r>
              <a:rPr lang="en-US" altLang="en-US" i="1" smtClean="0"/>
              <a:t>differentiate</a:t>
            </a:r>
            <a:r>
              <a:rPr lang="en-US" altLang="en-US" smtClean="0"/>
              <a:t> or achieve </a:t>
            </a:r>
            <a:r>
              <a:rPr lang="en-US" altLang="en-US" i="1" smtClean="0"/>
              <a:t>lower cost</a:t>
            </a:r>
            <a:r>
              <a:rPr lang="en-US" altLang="en-US" smtClean="0"/>
              <a:t> than rivals</a:t>
            </a:r>
          </a:p>
          <a:p>
            <a:pPr eaLnBrk="1" hangingPunct="1"/>
            <a:r>
              <a:rPr lang="en-US" altLang="en-US" smtClean="0"/>
              <a:t>Arise from </a:t>
            </a:r>
            <a:r>
              <a:rPr lang="en-US" altLang="en-US" u="sng" smtClean="0"/>
              <a:t>Resources</a:t>
            </a:r>
            <a:r>
              <a:rPr lang="en-US" altLang="en-US" smtClean="0"/>
              <a:t> and </a:t>
            </a:r>
            <a:r>
              <a:rPr lang="en-US" altLang="en-US" u="sng" smtClean="0"/>
              <a:t>Capabilities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Resources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Financial, physical, social or human, technological, and organizational factors that create value to customers.</a:t>
            </a:r>
          </a:p>
          <a:p>
            <a:pPr eaLnBrk="1" hangingPunct="1"/>
            <a:r>
              <a:rPr lang="en-US" altLang="en-US" smtClean="0"/>
              <a:t>Can be </a:t>
            </a:r>
            <a:r>
              <a:rPr lang="en-US" altLang="en-US" i="1" smtClean="0"/>
              <a:t>Tangible</a:t>
            </a:r>
            <a:r>
              <a:rPr lang="en-US" altLang="en-US" smtClean="0"/>
              <a:t> or </a:t>
            </a:r>
            <a:r>
              <a:rPr lang="en-US" altLang="en-US" i="1" smtClean="0"/>
              <a:t>Intangible</a:t>
            </a:r>
            <a:r>
              <a:rPr lang="en-US" alt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	Example: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	Tangible = land, building, equipment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	Intangible = brand names, reputations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Capabilities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mtClean="0"/>
              <a:t>A company’s skills at coordinating its resources and  putting them into productive use.</a:t>
            </a:r>
          </a:p>
          <a:p>
            <a:pPr eaLnBrk="1" hangingPunct="1"/>
            <a:r>
              <a:rPr lang="en-US" altLang="en-US" smtClean="0"/>
              <a:t>Capacities are needed to </a:t>
            </a:r>
            <a:r>
              <a:rPr lang="en-US" altLang="en-US" i="1" smtClean="0"/>
              <a:t>utilize</a:t>
            </a:r>
            <a:r>
              <a:rPr lang="en-US" altLang="en-US" smtClean="0"/>
              <a:t> resources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55000" cy="1143000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altLang="en-US" smtClean="0"/>
              <a:t>Durability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4532313"/>
          </a:xfrm>
        </p:spPr>
        <p:txBody>
          <a:bodyPr/>
          <a:lstStyle/>
          <a:p>
            <a:pPr eaLnBrk="1" hangingPunct="1"/>
            <a:r>
              <a:rPr lang="en-US" altLang="en-US" sz="2600" smtClean="0"/>
              <a:t>When a company has superior profitability, other companies are inclined to imitate the successful strategy.</a:t>
            </a:r>
          </a:p>
          <a:p>
            <a:pPr eaLnBrk="1" hangingPunct="1"/>
            <a:r>
              <a:rPr lang="en-US" altLang="en-US" sz="2600" smtClean="0"/>
              <a:t>Durability of competitive advantage depends on the ease or difficulty to copy distinctive competencies.</a:t>
            </a:r>
          </a:p>
          <a:p>
            <a:pPr eaLnBrk="1" hangingPunct="1"/>
            <a:r>
              <a:rPr lang="en-US" altLang="en-US" sz="2600" smtClean="0"/>
              <a:t>Barriers of Imitation are the</a:t>
            </a:r>
            <a:r>
              <a:rPr lang="en-US" altLang="en-US" sz="2600" b="1" smtClean="0"/>
              <a:t> </a:t>
            </a:r>
            <a:r>
              <a:rPr lang="en-US" altLang="en-US" sz="2600" smtClean="0"/>
              <a:t>factors that make copying difficult for competitors.</a:t>
            </a:r>
          </a:p>
          <a:p>
            <a:pPr eaLnBrk="1" hangingPunct="1"/>
            <a:r>
              <a:rPr lang="en-US" altLang="en-US" sz="2600" smtClean="0"/>
              <a:t>Even if a company’s distinctive competencies are protected by higher barriers to imitation, it should act as if rivals are continually trying to nullify its source of advantage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713</Words>
  <Application>Microsoft Office PowerPoint</Application>
  <PresentationFormat>On-screen Show (4:3)</PresentationFormat>
  <Paragraphs>120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Blue Highway</vt:lpstr>
      <vt:lpstr>Bookman Old Style</vt:lpstr>
      <vt:lpstr>Times New Roman</vt:lpstr>
      <vt:lpstr>Wingdings</vt:lpstr>
      <vt:lpstr>Layers</vt:lpstr>
      <vt:lpstr>Building Competitive Advantage</vt:lpstr>
      <vt:lpstr>Success and Strategy</vt:lpstr>
      <vt:lpstr>Competitive Advantage</vt:lpstr>
      <vt:lpstr>Company Profitability</vt:lpstr>
      <vt:lpstr>Company Profitability (cont’d)</vt:lpstr>
      <vt:lpstr>Two Basic Strategies  for Creating Value</vt:lpstr>
      <vt:lpstr>Building Competitive Advantage</vt:lpstr>
      <vt:lpstr>Efficiency</vt:lpstr>
      <vt:lpstr>Quality as Excellence</vt:lpstr>
      <vt:lpstr>Quality as Reliability</vt:lpstr>
      <vt:lpstr>Innovation</vt:lpstr>
      <vt:lpstr>Innovation (cont’d)</vt:lpstr>
      <vt:lpstr>Customer Responsiveness</vt:lpstr>
      <vt:lpstr>The Value Chain</vt:lpstr>
      <vt:lpstr>Primary Activities</vt:lpstr>
      <vt:lpstr>Support Activities</vt:lpstr>
      <vt:lpstr>Functional Level Strategies</vt:lpstr>
      <vt:lpstr>Distinctive Competencies</vt:lpstr>
      <vt:lpstr>Resources</vt:lpstr>
      <vt:lpstr>Capabilities</vt:lpstr>
      <vt:lpstr>Durability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“Preparation is everything.  Noah did not start building the ark when it was raining.”</dc:title>
  <dc:creator>toshiba</dc:creator>
  <cp:lastModifiedBy>Afraa A. Bahrani</cp:lastModifiedBy>
  <cp:revision>14</cp:revision>
  <dcterms:created xsi:type="dcterms:W3CDTF">2008-11-05T14:42:33Z</dcterms:created>
  <dcterms:modified xsi:type="dcterms:W3CDTF">2019-01-08T00:58:03Z</dcterms:modified>
</cp:coreProperties>
</file>